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342" r:id="rId2"/>
    <p:sldId id="345" r:id="rId3"/>
    <p:sldId id="358" r:id="rId4"/>
    <p:sldId id="346" r:id="rId5"/>
    <p:sldId id="347" r:id="rId6"/>
    <p:sldId id="349" r:id="rId7"/>
    <p:sldId id="351" r:id="rId8"/>
    <p:sldId id="354" r:id="rId9"/>
    <p:sldId id="352" r:id="rId10"/>
    <p:sldId id="357" r:id="rId11"/>
    <p:sldId id="350" r:id="rId12"/>
    <p:sldId id="344" r:id="rId13"/>
  </p:sldIdLst>
  <p:sldSz cx="10693400" cy="7561263"/>
  <p:notesSz cx="6797675" cy="9928225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98D5FE"/>
    <a:srgbClr val="CC0000"/>
    <a:srgbClr val="33CC33"/>
    <a:srgbClr val="FF5050"/>
    <a:srgbClr val="00589A"/>
    <a:srgbClr val="FF3300"/>
    <a:srgbClr val="FF6600"/>
    <a:srgbClr val="DAA600"/>
    <a:srgbClr val="43A0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06" autoAdjust="0"/>
    <p:restoredTop sz="96919" autoAdjust="0"/>
  </p:normalViewPr>
  <p:slideViewPr>
    <p:cSldViewPr>
      <p:cViewPr>
        <p:scale>
          <a:sx n="70" d="100"/>
          <a:sy n="70" d="100"/>
        </p:scale>
        <p:origin x="-1176" y="-45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5900286769709353E-2"/>
          <c:y val="3.3649489174768253E-2"/>
          <c:w val="0.87679560444556848"/>
          <c:h val="0.898053856515450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1800" b="1" baseline="0">
                    <a:solidFill>
                      <a:schemeClr val="accent6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по состоянию на 01.05.2020</c:v>
                </c:pt>
                <c:pt idx="1">
                  <c:v>по состоянию на 01.08.2020</c:v>
                </c:pt>
                <c:pt idx="2">
                  <c:v>по состоянию на 01.11.2020</c:v>
                </c:pt>
                <c:pt idx="3">
                  <c:v>по состоянию на 01.02.2021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0.45</c:v>
                </c:pt>
                <c:pt idx="1">
                  <c:v>0.43</c:v>
                </c:pt>
                <c:pt idx="2">
                  <c:v>0.39</c:v>
                </c:pt>
                <c:pt idx="3">
                  <c:v>0.46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r>
                      <a:rPr lang="ru-RU" sz="1800" dirty="0" smtClean="0">
                        <a:latin typeface="Times New Roman" pitchFamily="18" charset="0"/>
                        <a:cs typeface="Times New Roman" pitchFamily="18" charset="0"/>
                      </a:rPr>
                      <a:t>,33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800" dirty="0" smtClean="0">
                        <a:latin typeface="Times New Roman" pitchFamily="18" charset="0"/>
                        <a:cs typeface="Times New Roman" pitchFamily="18" charset="0"/>
                      </a:rPr>
                      <a:t>0,31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800" dirty="0" smtClean="0">
                        <a:latin typeface="Times New Roman" pitchFamily="18" charset="0"/>
                        <a:cs typeface="Times New Roman" pitchFamily="18" charset="0"/>
                      </a:rPr>
                      <a:t>0,2</a:t>
                    </a:r>
                    <a:r>
                      <a:rPr lang="en-US" sz="1800" dirty="0" smtClean="0">
                        <a:latin typeface="Times New Roman" pitchFamily="18" charset="0"/>
                        <a:cs typeface="Times New Roman" pitchFamily="18" charset="0"/>
                      </a:rPr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baseline="0">
                    <a:solidFill>
                      <a:schemeClr val="accent3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по состоянию на 01.05.2020</c:v>
                </c:pt>
                <c:pt idx="1">
                  <c:v>по состоянию на 01.08.2020</c:v>
                </c:pt>
                <c:pt idx="2">
                  <c:v>по состоянию на 01.11.2020</c:v>
                </c:pt>
                <c:pt idx="3">
                  <c:v>по состоянию на 01.02.2021</c:v>
                </c:pt>
              </c:strCache>
            </c:strRef>
          </c:cat>
          <c:val>
            <c:numRef>
              <c:f>Лист1!$C$2:$C$5</c:f>
              <c:numCache>
                <c:formatCode>0.00</c:formatCode>
                <c:ptCount val="4"/>
                <c:pt idx="0">
                  <c:v>0.33</c:v>
                </c:pt>
                <c:pt idx="1">
                  <c:v>0.31</c:v>
                </c:pt>
                <c:pt idx="2">
                  <c:v>0.28999999999999998</c:v>
                </c:pt>
                <c:pt idx="3">
                  <c:v>0.28000000000000003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2"/>
        <c:axId val="86471424"/>
        <c:axId val="86472960"/>
      </c:barChart>
      <c:catAx>
        <c:axId val="86471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 baseline="0"/>
            </a:pPr>
            <a:endParaRPr lang="ru-RU"/>
          </a:p>
        </c:txPr>
        <c:crossAx val="86472960"/>
        <c:crosses val="autoZero"/>
        <c:auto val="1"/>
        <c:lblAlgn val="ctr"/>
        <c:lblOffset val="100"/>
        <c:noMultiLvlLbl val="0"/>
      </c:catAx>
      <c:valAx>
        <c:axId val="8647296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6471424"/>
        <c:crosses val="autoZero"/>
        <c:crossBetween val="between"/>
      </c:valAx>
      <c:spPr>
        <a:noFill/>
        <a:ln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74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a:ln>
        <a:effectLst>
          <a:outerShdw blurRad="736600" dist="1473200" dir="5400000" sx="1000" sy="1000" algn="ctr" rotWithShape="0">
            <a:srgbClr val="000000">
              <a:alpha val="8000"/>
            </a:srgbClr>
          </a:outerShdw>
        </a:effectLst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2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Заявлено НДС к возмещению  </c:v>
                </c:pt>
                <c:pt idx="1">
                  <c:v>Признано НДС к возмещению 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24513</c:v>
                </c:pt>
                <c:pt idx="1">
                  <c:v>21793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2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Заявлено НДС к возмещению  </c:v>
                </c:pt>
                <c:pt idx="1">
                  <c:v>Признано НДС к возмещению 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15129</c:v>
                </c:pt>
                <c:pt idx="1">
                  <c:v>15887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axId val="90204032"/>
        <c:axId val="100906112"/>
      </c:barChart>
      <c:catAx>
        <c:axId val="902040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906112"/>
        <c:crosses val="autoZero"/>
        <c:auto val="1"/>
        <c:lblAlgn val="ctr"/>
        <c:lblOffset val="100"/>
        <c:noMultiLvlLbl val="0"/>
      </c:catAx>
      <c:valAx>
        <c:axId val="10090611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020403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E8C7D1-D392-449D-B580-64D40B808455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2B15A7-69C3-4451-B20C-6B54D8D6DB68}">
      <dgm:prSet custT="1"/>
      <dgm:spPr/>
      <dgm:t>
        <a:bodyPr/>
        <a:lstStyle/>
        <a:p>
          <a:pPr algn="l"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В автоматизированном режиме определяются налоговые «разрывы» в цепочке взаимоотношений налогоплательщиков с контрагентами в целях недопущения неправомерных вычетов по НДС («бумажный» НДС)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5BCA10B-14A2-47E2-A5BE-BF39EDE26F61}" type="parTrans" cxnId="{C4CD5EDF-563B-4983-9D9C-78FCADAE4085}">
      <dgm:prSet/>
      <dgm:spPr/>
      <dgm:t>
        <a:bodyPr/>
        <a:lstStyle/>
        <a:p>
          <a:endParaRPr lang="ru-RU"/>
        </a:p>
      </dgm:t>
    </dgm:pt>
    <dgm:pt modelId="{390D3993-E4CD-4F1B-8000-2756A5B00246}" type="sibTrans" cxnId="{C4CD5EDF-563B-4983-9D9C-78FCADAE4085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BB4BA7B7-6D1C-4522-9969-75F360CE6B46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Проводятся мероприятия налогового контроля, направленные на пресечение схемных и «сомнительных» операций, поиск конечных выгодоприобретателей в таких операциях и пресечение деятельности фирм, обладающих признаками фиктивно созданных.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D60BEC9F-EFE4-456F-8FE0-77DD003670CF}" type="parTrans" cxnId="{BDF06A5F-08F4-41B1-AA07-54D52D596C4B}">
      <dgm:prSet/>
      <dgm:spPr/>
      <dgm:t>
        <a:bodyPr/>
        <a:lstStyle/>
        <a:p>
          <a:endParaRPr lang="ru-RU"/>
        </a:p>
      </dgm:t>
    </dgm:pt>
    <dgm:pt modelId="{B4F75639-05A7-41B3-BE00-8C3AD91FF5AE}" type="sibTrans" cxnId="{BDF06A5F-08F4-41B1-AA07-54D52D596C4B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86E90CA9-4D42-42AD-97E8-8BC21561CC5D}">
      <dgm:prSet/>
      <dgm:spPr/>
      <dgm:t>
        <a:bodyPr/>
        <a:lstStyle/>
        <a:p>
          <a:pPr rtl="0"/>
          <a:r>
            <a:rPr lang="ru-RU" b="1" dirty="0" smtClean="0"/>
            <a:t>Дополнительные поступления в бюджет НДС установленными выгодоприобретателями </a:t>
          </a:r>
          <a:endParaRPr lang="ru-RU" dirty="0"/>
        </a:p>
      </dgm:t>
    </dgm:pt>
    <dgm:pt modelId="{5B1D2C34-AD39-4159-BBA4-F056922E047B}" type="parTrans" cxnId="{B343E5B8-03E8-4243-BE2B-03A67F3668A3}">
      <dgm:prSet/>
      <dgm:spPr/>
      <dgm:t>
        <a:bodyPr/>
        <a:lstStyle/>
        <a:p>
          <a:endParaRPr lang="ru-RU"/>
        </a:p>
      </dgm:t>
    </dgm:pt>
    <dgm:pt modelId="{BB55F673-2E4C-40E3-9241-56F6AB5D28F7}" type="sibTrans" cxnId="{B343E5B8-03E8-4243-BE2B-03A67F3668A3}">
      <dgm:prSet/>
      <dgm:spPr/>
      <dgm:t>
        <a:bodyPr/>
        <a:lstStyle/>
        <a:p>
          <a:endParaRPr lang="ru-RU"/>
        </a:p>
      </dgm:t>
    </dgm:pt>
    <dgm:pt modelId="{A72FAC3A-A956-4BED-84D6-321CE167E51A}" type="pres">
      <dgm:prSet presAssocID="{09E8C7D1-D392-449D-B580-64D40B80845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0A0E55-2D9A-4734-9759-CF6E28ADCFA2}" type="pres">
      <dgm:prSet presAssocID="{09E8C7D1-D392-449D-B580-64D40B808455}" presName="dummyMaxCanvas" presStyleCnt="0">
        <dgm:presLayoutVars/>
      </dgm:prSet>
      <dgm:spPr/>
    </dgm:pt>
    <dgm:pt modelId="{46145FFE-8F90-4B69-9BFC-8E8F28C99CDF}" type="pres">
      <dgm:prSet presAssocID="{09E8C7D1-D392-449D-B580-64D40B808455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F9B564-46B8-48C7-9FCC-EDE7FBA7AEC6}" type="pres">
      <dgm:prSet presAssocID="{09E8C7D1-D392-449D-B580-64D40B808455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23DFA-91EF-43BA-881D-DD50455EDE16}" type="pres">
      <dgm:prSet presAssocID="{09E8C7D1-D392-449D-B580-64D40B808455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62541-C7FA-47D1-AEF5-F0C2366FDB86}" type="pres">
      <dgm:prSet presAssocID="{09E8C7D1-D392-449D-B580-64D40B80845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AD8B78-4A13-43D3-8262-DE223EFEBD30}" type="pres">
      <dgm:prSet presAssocID="{09E8C7D1-D392-449D-B580-64D40B80845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E3620-7921-4E4C-866F-30D94BCA8959}" type="pres">
      <dgm:prSet presAssocID="{09E8C7D1-D392-449D-B580-64D40B80845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F448A-ABE0-4E4B-9977-9BC4B3433C56}" type="pres">
      <dgm:prSet presAssocID="{09E8C7D1-D392-449D-B580-64D40B80845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4BEE35-ADB9-4800-8FB7-C700C9837FCF}" type="pres">
      <dgm:prSet presAssocID="{09E8C7D1-D392-449D-B580-64D40B80845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EA2211-112C-4520-BCF5-7217B8DA6D2C}" type="presOf" srcId="{B4F75639-05A7-41B3-BE00-8C3AD91FF5AE}" destId="{87AD8B78-4A13-43D3-8262-DE223EFEBD30}" srcOrd="0" destOrd="0" presId="urn:microsoft.com/office/officeart/2005/8/layout/vProcess5"/>
    <dgm:cxn modelId="{2DDB3BA8-8B54-489A-9D54-87A0CF4522CB}" type="presOf" srcId="{86E90CA9-4D42-42AD-97E8-8BC21561CC5D}" destId="{C74BEE35-ADB9-4800-8FB7-C700C9837FCF}" srcOrd="1" destOrd="0" presId="urn:microsoft.com/office/officeart/2005/8/layout/vProcess5"/>
    <dgm:cxn modelId="{1C956E1D-0EE5-4339-AE63-00C2DBE930A7}" type="presOf" srcId="{6F2B15A7-69C3-4451-B20C-6B54D8D6DB68}" destId="{46145FFE-8F90-4B69-9BFC-8E8F28C99CDF}" srcOrd="0" destOrd="0" presId="urn:microsoft.com/office/officeart/2005/8/layout/vProcess5"/>
    <dgm:cxn modelId="{3C7EBC12-F6BF-4A25-9452-8162890F6B73}" type="presOf" srcId="{86E90CA9-4D42-42AD-97E8-8BC21561CC5D}" destId="{F4023DFA-91EF-43BA-881D-DD50455EDE16}" srcOrd="0" destOrd="0" presId="urn:microsoft.com/office/officeart/2005/8/layout/vProcess5"/>
    <dgm:cxn modelId="{FA274793-B0BB-4E32-A422-BFECDBE93F29}" type="presOf" srcId="{BB4BA7B7-6D1C-4522-9969-75F360CE6B46}" destId="{42F9B564-46B8-48C7-9FCC-EDE7FBA7AEC6}" srcOrd="0" destOrd="0" presId="urn:microsoft.com/office/officeart/2005/8/layout/vProcess5"/>
    <dgm:cxn modelId="{C4CD5EDF-563B-4983-9D9C-78FCADAE4085}" srcId="{09E8C7D1-D392-449D-B580-64D40B808455}" destId="{6F2B15A7-69C3-4451-B20C-6B54D8D6DB68}" srcOrd="0" destOrd="0" parTransId="{45BCA10B-14A2-47E2-A5BE-BF39EDE26F61}" sibTransId="{390D3993-E4CD-4F1B-8000-2756A5B00246}"/>
    <dgm:cxn modelId="{BDF06A5F-08F4-41B1-AA07-54D52D596C4B}" srcId="{09E8C7D1-D392-449D-B580-64D40B808455}" destId="{BB4BA7B7-6D1C-4522-9969-75F360CE6B46}" srcOrd="1" destOrd="0" parTransId="{D60BEC9F-EFE4-456F-8FE0-77DD003670CF}" sibTransId="{B4F75639-05A7-41B3-BE00-8C3AD91FF5AE}"/>
    <dgm:cxn modelId="{3A1BF281-F3B2-4D8C-A65E-4B0174E7466C}" type="presOf" srcId="{BB4BA7B7-6D1C-4522-9969-75F360CE6B46}" destId="{3F5F448A-ABE0-4E4B-9977-9BC4B3433C56}" srcOrd="1" destOrd="0" presId="urn:microsoft.com/office/officeart/2005/8/layout/vProcess5"/>
    <dgm:cxn modelId="{B343E5B8-03E8-4243-BE2B-03A67F3668A3}" srcId="{09E8C7D1-D392-449D-B580-64D40B808455}" destId="{86E90CA9-4D42-42AD-97E8-8BC21561CC5D}" srcOrd="2" destOrd="0" parTransId="{5B1D2C34-AD39-4159-BBA4-F056922E047B}" sibTransId="{BB55F673-2E4C-40E3-9241-56F6AB5D28F7}"/>
    <dgm:cxn modelId="{0DA31BB0-0DBC-4CB0-874B-58A7530483F6}" type="presOf" srcId="{09E8C7D1-D392-449D-B580-64D40B808455}" destId="{A72FAC3A-A956-4BED-84D6-321CE167E51A}" srcOrd="0" destOrd="0" presId="urn:microsoft.com/office/officeart/2005/8/layout/vProcess5"/>
    <dgm:cxn modelId="{EC36054F-7558-4675-9030-CDD586F34778}" type="presOf" srcId="{6F2B15A7-69C3-4451-B20C-6B54D8D6DB68}" destId="{363E3620-7921-4E4C-866F-30D94BCA8959}" srcOrd="1" destOrd="0" presId="urn:microsoft.com/office/officeart/2005/8/layout/vProcess5"/>
    <dgm:cxn modelId="{FD2C8E3B-F756-4734-BAD7-E0956BE64E03}" type="presOf" srcId="{390D3993-E4CD-4F1B-8000-2756A5B00246}" destId="{65162541-C7FA-47D1-AEF5-F0C2366FDB86}" srcOrd="0" destOrd="0" presId="urn:microsoft.com/office/officeart/2005/8/layout/vProcess5"/>
    <dgm:cxn modelId="{FEA24904-28E1-4DF7-93A0-6B0935092F7A}" type="presParOf" srcId="{A72FAC3A-A956-4BED-84D6-321CE167E51A}" destId="{340A0E55-2D9A-4734-9759-CF6E28ADCFA2}" srcOrd="0" destOrd="0" presId="urn:microsoft.com/office/officeart/2005/8/layout/vProcess5"/>
    <dgm:cxn modelId="{66CBBC64-6C1A-4036-8217-CF80E1462A6A}" type="presParOf" srcId="{A72FAC3A-A956-4BED-84D6-321CE167E51A}" destId="{46145FFE-8F90-4B69-9BFC-8E8F28C99CDF}" srcOrd="1" destOrd="0" presId="urn:microsoft.com/office/officeart/2005/8/layout/vProcess5"/>
    <dgm:cxn modelId="{A4203000-FFAB-479E-9B69-0D90DE3BC498}" type="presParOf" srcId="{A72FAC3A-A956-4BED-84D6-321CE167E51A}" destId="{42F9B564-46B8-48C7-9FCC-EDE7FBA7AEC6}" srcOrd="2" destOrd="0" presId="urn:microsoft.com/office/officeart/2005/8/layout/vProcess5"/>
    <dgm:cxn modelId="{C8E45BC9-0533-4FE7-A9A3-6217EA416313}" type="presParOf" srcId="{A72FAC3A-A956-4BED-84D6-321CE167E51A}" destId="{F4023DFA-91EF-43BA-881D-DD50455EDE16}" srcOrd="3" destOrd="0" presId="urn:microsoft.com/office/officeart/2005/8/layout/vProcess5"/>
    <dgm:cxn modelId="{03EC9BB2-9B00-4AB8-96A2-E2FA96BB759F}" type="presParOf" srcId="{A72FAC3A-A956-4BED-84D6-321CE167E51A}" destId="{65162541-C7FA-47D1-AEF5-F0C2366FDB86}" srcOrd="4" destOrd="0" presId="urn:microsoft.com/office/officeart/2005/8/layout/vProcess5"/>
    <dgm:cxn modelId="{EEECFDC8-9F00-4CBA-8032-3810F43C6551}" type="presParOf" srcId="{A72FAC3A-A956-4BED-84D6-321CE167E51A}" destId="{87AD8B78-4A13-43D3-8262-DE223EFEBD30}" srcOrd="5" destOrd="0" presId="urn:microsoft.com/office/officeart/2005/8/layout/vProcess5"/>
    <dgm:cxn modelId="{718C1336-513B-44C0-91A5-D868CC901EE1}" type="presParOf" srcId="{A72FAC3A-A956-4BED-84D6-321CE167E51A}" destId="{363E3620-7921-4E4C-866F-30D94BCA8959}" srcOrd="6" destOrd="0" presId="urn:microsoft.com/office/officeart/2005/8/layout/vProcess5"/>
    <dgm:cxn modelId="{0FCB9655-4B36-40B3-9FFC-A2B0C0BB120B}" type="presParOf" srcId="{A72FAC3A-A956-4BED-84D6-321CE167E51A}" destId="{3F5F448A-ABE0-4E4B-9977-9BC4B3433C56}" srcOrd="7" destOrd="0" presId="urn:microsoft.com/office/officeart/2005/8/layout/vProcess5"/>
    <dgm:cxn modelId="{30CFD0FF-2D27-4163-9DAE-8F4B54B626B1}" type="presParOf" srcId="{A72FAC3A-A956-4BED-84D6-321CE167E51A}" destId="{C74BEE35-ADB9-4800-8FB7-C700C9837FCF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45FFE-8F90-4B69-9BFC-8E8F28C99CDF}">
      <dsp:nvSpPr>
        <dsp:cNvPr id="0" name=""/>
        <dsp:cNvSpPr/>
      </dsp:nvSpPr>
      <dsp:spPr>
        <a:xfrm>
          <a:off x="0" y="0"/>
          <a:ext cx="8262917" cy="17292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В автоматизированном режиме определяются налоговые «разрывы» в цепочке взаимоотношений налогоплательщиков с контрагентами в целях недопущения неправомерных вычетов по НДС («бумажный» НДС)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647" y="50647"/>
        <a:ext cx="6396971" cy="1627909"/>
      </dsp:txXfrm>
    </dsp:sp>
    <dsp:sp modelId="{42F9B564-46B8-48C7-9FCC-EDE7FBA7AEC6}">
      <dsp:nvSpPr>
        <dsp:cNvPr id="0" name=""/>
        <dsp:cNvSpPr/>
      </dsp:nvSpPr>
      <dsp:spPr>
        <a:xfrm>
          <a:off x="729080" y="2017403"/>
          <a:ext cx="8262917" cy="17292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Проводятся мероприятия налогового контроля, направленные на пресечение схемных и «сомнительных» операций, поиск конечных выгодоприобретателей в таких операциях и пресечение деятельности фирм, обладающих признаками фиктивно созданных.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9727" y="2068050"/>
        <a:ext cx="6308560" cy="1627909"/>
      </dsp:txXfrm>
    </dsp:sp>
    <dsp:sp modelId="{F4023DFA-91EF-43BA-881D-DD50455EDE16}">
      <dsp:nvSpPr>
        <dsp:cNvPr id="0" name=""/>
        <dsp:cNvSpPr/>
      </dsp:nvSpPr>
      <dsp:spPr>
        <a:xfrm>
          <a:off x="1458161" y="4034807"/>
          <a:ext cx="8262917" cy="17292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Дополнительные поступления в бюджет НДС установленными выгодоприобретателями </a:t>
          </a:r>
          <a:endParaRPr lang="ru-RU" sz="3200" kern="1200" dirty="0"/>
        </a:p>
      </dsp:txBody>
      <dsp:txXfrm>
        <a:off x="1508808" y="4085454"/>
        <a:ext cx="6308560" cy="1627909"/>
      </dsp:txXfrm>
    </dsp:sp>
    <dsp:sp modelId="{65162541-C7FA-47D1-AEF5-F0C2366FDB86}">
      <dsp:nvSpPr>
        <dsp:cNvPr id="0" name=""/>
        <dsp:cNvSpPr/>
      </dsp:nvSpPr>
      <dsp:spPr>
        <a:xfrm>
          <a:off x="7138935" y="1311312"/>
          <a:ext cx="1123982" cy="1123982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391831" y="1311312"/>
        <a:ext cx="618190" cy="845796"/>
      </dsp:txXfrm>
    </dsp:sp>
    <dsp:sp modelId="{87AD8B78-4A13-43D3-8262-DE223EFEBD30}">
      <dsp:nvSpPr>
        <dsp:cNvPr id="0" name=""/>
        <dsp:cNvSpPr/>
      </dsp:nvSpPr>
      <dsp:spPr>
        <a:xfrm>
          <a:off x="7868015" y="3317188"/>
          <a:ext cx="1123982" cy="1123982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8120911" y="3317188"/>
        <a:ext cx="618190" cy="8457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C31418-73E9-4F53-9189-BB39672FC434}" type="datetimeFigureOut">
              <a:rPr lang="ru-RU"/>
              <a:pPr>
                <a:defRPr/>
              </a:pPr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A6085E-D63C-4F2A-921E-C6BE66FAE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26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28700" y="1241425"/>
            <a:ext cx="4740275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414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86F4-2A04-4B49-AC04-54AAC1620E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878-BE60-42D4-84FA-C5D74404B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3DE02-2A2F-45CD-A735-9F128F485D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270A0-C426-4F60-BE0F-46286F619D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063B-D3DB-4D3F-964E-A589E22A2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646-95DC-4B39-A374-1E4C27AF59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EED7-D81B-407B-BE0D-B22E829DF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7177-3187-44F5-92AA-1D40472AE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67A1-E03C-4D60-9816-1845914F06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CCF41EF-3FED-48BF-89C8-F251AFCB2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5826-6EB0-421B-8736-576703670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56BE101-0215-4890-B093-499F1773B7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32" r:id="rId6"/>
    <p:sldLayoutId id="2147483742" r:id="rId7"/>
    <p:sldLayoutId id="2147483743" r:id="rId8"/>
    <p:sldLayoutId id="2147483733" r:id="rId9"/>
    <p:sldLayoutId id="2147483734" r:id="rId10"/>
    <p:sldLayoutId id="2147483735" r:id="rId11"/>
    <p:sldLayoutId id="2147483736" r:id="rId12"/>
  </p:sldLayoutIdLst>
  <p:transition spd="med"/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147" y="3492599"/>
            <a:ext cx="10008865" cy="3816251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endParaRPr lang="ru-RU" altLang="ru-RU" sz="2800" dirty="0" smtClean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Рабочая встреча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 респондентами Национального рейтинга состояния инвестиционного климата в Хабаровском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крае</a:t>
            </a:r>
          </a:p>
          <a:p>
            <a:pPr>
              <a:spcBef>
                <a:spcPct val="0"/>
              </a:spcBef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/>
              <a:t>руководитель </a:t>
            </a:r>
            <a:r>
              <a:rPr lang="ru-RU" sz="2800" b="1" dirty="0"/>
              <a:t>Управления </a:t>
            </a:r>
            <a:r>
              <a:rPr lang="ru-RU" sz="2800" b="1" dirty="0" smtClean="0"/>
              <a:t>Ефремов Сергей Викторович</a:t>
            </a:r>
            <a:endParaRPr lang="ru-RU" sz="2800" dirty="0"/>
          </a:p>
          <a:p>
            <a:pPr eaLnBrk="1" hangingPunct="1">
              <a:defRPr/>
            </a:pPr>
            <a:endParaRPr lang="ru-RU" sz="2800" dirty="0" smtClean="0">
              <a:latin typeface="Arial" pitchFamily="34" charset="0"/>
            </a:endParaRPr>
          </a:p>
        </p:txBody>
      </p: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954212" y="2772519"/>
            <a:ext cx="9289032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+mn-lt"/>
                <a:cs typeface="Aharoni" pitchFamily="2" charset="-79"/>
              </a:rPr>
              <a:t>Управление </a:t>
            </a:r>
            <a:r>
              <a:rPr lang="ru-RU" sz="2800" dirty="0">
                <a:solidFill>
                  <a:schemeClr val="bg1"/>
                </a:solidFill>
                <a:latin typeface="+mn-lt"/>
                <a:cs typeface="Aharoni" pitchFamily="2" charset="-79"/>
              </a:rPr>
              <a:t>Федеральной налоговой службы по Хабаровскому краю 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10296" y="6588943"/>
            <a:ext cx="7272808" cy="71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 algn="ctr"/>
            <a:r>
              <a:rPr lang="ru-RU" altLang="ru-RU" sz="2200" smtClean="0">
                <a:solidFill>
                  <a:schemeClr val="bg1"/>
                </a:solidFill>
                <a:latin typeface="+mn-lt"/>
                <a:ea typeface="Verdana" pitchFamily="34" charset="0"/>
                <a:cs typeface="Arial" pitchFamily="34" charset="0"/>
              </a:rPr>
              <a:t>2021</a:t>
            </a:r>
            <a:endParaRPr lang="ru-RU" altLang="ru-RU" sz="2200" dirty="0" smtClean="0">
              <a:solidFill>
                <a:schemeClr val="bg1"/>
              </a:solidFill>
              <a:latin typeface="+mn-lt"/>
              <a:ea typeface="Verdan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7266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0156" y="180231"/>
            <a:ext cx="10153128" cy="1447403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Результаты работы налоговых органов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Хабаровского края по возмещению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НДС,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725563"/>
              </p:ext>
            </p:extLst>
          </p:nvPr>
        </p:nvGraphicFramePr>
        <p:xfrm>
          <a:off x="522164" y="1692399"/>
          <a:ext cx="9721080" cy="5403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141872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66181" y="468264"/>
            <a:ext cx="9721080" cy="6627862"/>
          </a:xfrm>
        </p:spPr>
        <p:txBody>
          <a:bodyPr/>
          <a:lstStyle/>
          <a:p>
            <a:pPr algn="ctr"/>
            <a:r>
              <a:rPr lang="ru-RU" sz="72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sz="72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«Белая» </a:t>
            </a:r>
            <a:r>
              <a:rPr lang="ru-RU" sz="72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зарплата: почему это выгодно работодателю?»</a:t>
            </a:r>
            <a:endParaRPr lang="ru-RU" sz="7200" dirty="0"/>
          </a:p>
          <a:p>
            <a:pPr algn="ctr"/>
            <a:endParaRPr lang="ru-RU" sz="7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64179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1131858" y="2851937"/>
            <a:ext cx="8580437" cy="1217613"/>
          </a:xfrm>
        </p:spPr>
        <p:txBody>
          <a:bodyPr/>
          <a:lstStyle/>
          <a:p>
            <a:pPr algn="ctr" defTabSz="1042988" fontAlgn="base"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3809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6140" y="396255"/>
            <a:ext cx="10369116" cy="6552728"/>
          </a:xfrm>
        </p:spPr>
        <p:txBody>
          <a:bodyPr/>
          <a:lstStyle/>
          <a:p>
            <a:pPr algn="ctr"/>
            <a:r>
              <a:rPr lang="ru-RU" sz="80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1.  «Как </a:t>
            </a:r>
            <a:r>
              <a:rPr lang="ru-RU" sz="8000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избежать налоговой проверки?»</a:t>
            </a:r>
            <a:endParaRPr lang="ru-RU" sz="8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1118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164" y="324247"/>
            <a:ext cx="9937104" cy="1219199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Результаты контрольно-аналитической работы налоговых органов Хабаровского края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718138" y="1908423"/>
            <a:ext cx="4734206" cy="5290788"/>
            <a:chOff x="1388147" y="2268463"/>
            <a:chExt cx="3524618" cy="417646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530276" y="2268463"/>
              <a:ext cx="3240360" cy="14401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Количество уточненных </a:t>
              </a:r>
              <a:r>
                <a:rPr lang="ru-RU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налоговых </a:t>
              </a:r>
              <a:r>
                <a:rPr lang="ru-RU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деклараций в 2019 г. – </a:t>
              </a:r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1 274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Стрелка вниз 5"/>
            <p:cNvSpPr/>
            <p:nvPr/>
          </p:nvSpPr>
          <p:spPr>
            <a:xfrm>
              <a:off x="1855600" y="3724993"/>
              <a:ext cx="2589711" cy="1512168"/>
            </a:xfrm>
            <a:prstGeom prst="downArrow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latin typeface="Times New Roman" pitchFamily="18" charset="0"/>
                  <a:cs typeface="Times New Roman" pitchFamily="18" charset="0"/>
                </a:rPr>
                <a:t>Дополнительно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поступило в бюджет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388147" y="5220791"/>
              <a:ext cx="3524618" cy="122413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842 млн. рублей</a:t>
              </a:r>
              <a:endParaRPr lang="ru-RU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643249" y="1908423"/>
            <a:ext cx="4352395" cy="5290788"/>
            <a:chOff x="1530276" y="2268463"/>
            <a:chExt cx="3240360" cy="417646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530276" y="2268463"/>
              <a:ext cx="3240360" cy="144016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Количество уточненных </a:t>
              </a:r>
              <a:r>
                <a:rPr lang="ru-RU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налоговых </a:t>
              </a:r>
              <a:r>
                <a:rPr lang="ru-RU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деклараций в 2020 г. – </a:t>
              </a:r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1 386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Стрелка вниз 10"/>
            <p:cNvSpPr/>
            <p:nvPr/>
          </p:nvSpPr>
          <p:spPr>
            <a:xfrm>
              <a:off x="1855600" y="3724993"/>
              <a:ext cx="2589711" cy="1512168"/>
            </a:xfrm>
            <a:prstGeom prst="downArrow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latin typeface="Times New Roman" pitchFamily="18" charset="0"/>
                  <a:cs typeface="Times New Roman" pitchFamily="18" charset="0"/>
                </a:rPr>
                <a:t>Дополнительно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поступило в бюджет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1530276" y="5220791"/>
              <a:ext cx="3240360" cy="122413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873 млн. рублей</a:t>
              </a:r>
              <a:endParaRPr lang="ru-RU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55758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2124" y="1620391"/>
            <a:ext cx="10297144" cy="5324475"/>
          </a:xfrm>
        </p:spPr>
        <p:txBody>
          <a:bodyPr/>
          <a:lstStyle/>
          <a:p>
            <a:pPr algn="ctr"/>
            <a:r>
              <a:rPr lang="ru-RU" sz="3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утверждена приказом ФНС России от 30.05.2007 № ММ-3-06/333@</a:t>
            </a:r>
          </a:p>
          <a:p>
            <a:pPr algn="ctr"/>
            <a:r>
              <a:rPr lang="ru-RU" sz="3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официальный сайт ФНС России www.nalog.gov.ru</a:t>
            </a:r>
          </a:p>
          <a:p>
            <a:pPr algn="ctr"/>
            <a:r>
              <a:rPr lang="ru-RU" sz="3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Путь действий на сайте: «Деятельность»→ «Контрольная работа» → «Концепция системы планирования </a:t>
            </a:r>
          </a:p>
          <a:p>
            <a:pPr algn="ctr"/>
            <a:r>
              <a:rPr lang="ru-RU" sz="3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выездных налоговых проверок</a:t>
            </a:r>
            <a:r>
              <a:rPr lang="ru-RU" sz="3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39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82204" y="252239"/>
            <a:ext cx="9353226" cy="1219199"/>
          </a:xfrm>
        </p:spPr>
        <p:txBody>
          <a:bodyPr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Концепция системы планирования выездных налоговых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проверок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39823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0156" y="0"/>
            <a:ext cx="10009112" cy="900311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Сервисы налоговых органов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5" name="Picture 2" descr="E: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3" b="4400"/>
          <a:stretch/>
        </p:blipFill>
        <p:spPr bwMode="auto">
          <a:xfrm>
            <a:off x="0" y="900311"/>
            <a:ext cx="10693400" cy="666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125497" y="6902774"/>
            <a:ext cx="594172" cy="6842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843879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22164" y="396255"/>
            <a:ext cx="9865095" cy="6840759"/>
          </a:xfrm>
        </p:spPr>
        <p:txBody>
          <a:bodyPr/>
          <a:lstStyle/>
          <a:p>
            <a:pPr algn="ctr"/>
            <a:r>
              <a:rPr lang="ru-RU" sz="60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2. «</a:t>
            </a:r>
            <a:r>
              <a:rPr lang="ru-RU" sz="6000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 работать с НДС </a:t>
            </a:r>
            <a:r>
              <a:rPr lang="ru-RU" sz="6000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рамках закона </a:t>
            </a:r>
            <a:r>
              <a:rPr lang="ru-RU" sz="6000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не привлекать внимание налоговой службы</a:t>
            </a:r>
            <a:r>
              <a:rPr lang="ru-RU" sz="60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?»</a:t>
            </a:r>
            <a:endParaRPr lang="ru-RU" sz="6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54755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7769008"/>
              </p:ext>
            </p:extLst>
          </p:nvPr>
        </p:nvGraphicFramePr>
        <p:xfrm>
          <a:off x="594172" y="1473003"/>
          <a:ext cx="9721079" cy="5764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6930876" y="900311"/>
            <a:ext cx="1096508" cy="1096508"/>
            <a:chOff x="7828882" y="3236106"/>
            <a:chExt cx="1096508" cy="1096508"/>
          </a:xfrm>
        </p:grpSpPr>
        <p:sp>
          <p:nvSpPr>
            <p:cNvPr id="13" name="Стрелка вниз 12"/>
            <p:cNvSpPr/>
            <p:nvPr/>
          </p:nvSpPr>
          <p:spPr>
            <a:xfrm>
              <a:off x="7828882" y="3236106"/>
              <a:ext cx="1096508" cy="1096508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трелка вниз 4"/>
            <p:cNvSpPr/>
            <p:nvPr/>
          </p:nvSpPr>
          <p:spPr>
            <a:xfrm>
              <a:off x="8075596" y="3236106"/>
              <a:ext cx="603080" cy="8251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/>
            </a:p>
          </p:txBody>
        </p:sp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164" y="290835"/>
            <a:ext cx="10009112" cy="8255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рограммный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комплекс АСК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«НДС–2»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2048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594172" y="396255"/>
            <a:ext cx="9781499" cy="127027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Доля расхождений в сумме вычетов накопительным итогом (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среднероссийский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показатель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/>
              <a:t>–                  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показатель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Хабаровского края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25587" y="6656664"/>
            <a:ext cx="724032" cy="69661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A9F28B09-27F3-4B3E-BCBA-42713A63654D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2" name="TextBox 63"/>
          <p:cNvSpPr txBox="1">
            <a:spLocks noChangeArrowheads="1"/>
          </p:cNvSpPr>
          <p:nvPr/>
        </p:nvSpPr>
        <p:spPr bwMode="auto">
          <a:xfrm>
            <a:off x="715185" y="10211398"/>
            <a:ext cx="451200" cy="286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224" tIns="35113" rIns="70224" bIns="35113">
            <a:spAutoFit/>
          </a:bodyPr>
          <a:lstStyle/>
          <a:p>
            <a:r>
              <a:rPr lang="ru-RU" altLang="ru-RU" sz="1400" b="1" dirty="0" smtClean="0">
                <a:solidFill>
                  <a:schemeClr val="bg1"/>
                </a:solidFill>
                <a:cs typeface="Arial" charset="0"/>
              </a:rPr>
              <a:t>2% </a:t>
            </a:r>
            <a:endParaRPr lang="ru-RU" alt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3" name="TextBox 63"/>
          <p:cNvSpPr txBox="1">
            <a:spLocks noChangeArrowheads="1"/>
          </p:cNvSpPr>
          <p:nvPr/>
        </p:nvSpPr>
        <p:spPr bwMode="auto">
          <a:xfrm>
            <a:off x="1978326" y="10211398"/>
            <a:ext cx="451200" cy="286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224" tIns="35113" rIns="70224" bIns="35113">
            <a:spAutoFit/>
          </a:bodyPr>
          <a:lstStyle/>
          <a:p>
            <a:r>
              <a:rPr lang="ru-RU" altLang="ru-RU" sz="1400" b="1" dirty="0" smtClean="0">
                <a:solidFill>
                  <a:schemeClr val="bg1"/>
                </a:solidFill>
                <a:cs typeface="Arial" charset="0"/>
              </a:rPr>
              <a:t>2% </a:t>
            </a:r>
            <a:endParaRPr lang="ru-RU" altLang="ru-RU" sz="1400" b="1" dirty="0">
              <a:solidFill>
                <a:schemeClr val="bg1"/>
              </a:solidFill>
              <a:cs typeface="Arial" charset="0"/>
            </a:endParaRPr>
          </a:p>
        </p:txBody>
      </p:sp>
      <p:graphicFrame>
        <p:nvGraphicFramePr>
          <p:cNvPr id="3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783247"/>
              </p:ext>
            </p:extLst>
          </p:nvPr>
        </p:nvGraphicFramePr>
        <p:xfrm>
          <a:off x="462556" y="1637043"/>
          <a:ext cx="9852695" cy="5636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5274692" y="1235375"/>
            <a:ext cx="168418" cy="23817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9066714" y="1260136"/>
            <a:ext cx="168418" cy="238176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855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450156" y="6084887"/>
            <a:ext cx="9937104" cy="11521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Обращаем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внимание, что действия по подаче деклараций по НДС,  в которых заявлены вычеты по операциям без фактического их совершения, расцениваются как мошеннические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действия, 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которым передается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органы внутренних для рассмотрения вопроса о возбуждении уголовных дел.</a:t>
            </a:r>
          </a:p>
          <a:p>
            <a:pPr algn="ctr"/>
            <a:endParaRPr lang="ru-RU" sz="1500" b="1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84406" y="1029547"/>
            <a:ext cx="8993187" cy="5760639"/>
          </a:xfrm>
        </p:spPr>
        <p:txBody>
          <a:bodyPr/>
          <a:lstStyle/>
          <a:p>
            <a:r>
              <a:rPr lang="ru-RU" sz="28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800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выгодоприобретателей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Хабаровском крае 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 неправомерно заявленных вычетов более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 млн. руб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8800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выгодоприобретателей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 млн. руб.,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зарегистрированных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пределами Хабаровского края.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8000" algn="just"/>
            <a:endParaRPr lang="ru-RU" sz="12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 </a:t>
            </a:r>
            <a:r>
              <a:rPr lang="ru-RU" sz="28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в бюджет </a:t>
            </a:r>
            <a:r>
              <a:rPr lang="ru-RU" sz="28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НДС</a:t>
            </a: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порядка </a:t>
            </a: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146 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представления налогоплательщиками-выгодоприобретателями уточненных налоговых деклараций с исключением вычетов по схемным операциям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налогоплательщиков-выгодоприобретателей, отказавшихся от самостоятельного уточнения налоговых обязательств по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«схемным»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г. инициировано проведение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выездных налоговых проверок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предполагаемой суммой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доначислений по НДС более 180 млн. рублей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6140" y="252239"/>
            <a:ext cx="10387260" cy="792088"/>
          </a:xfrm>
        </p:spPr>
        <p:txBody>
          <a:bodyPr/>
          <a:lstStyle/>
          <a:p>
            <a:pPr algn="ctr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Результаты работы за 2020 г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. по отработке схемных «расхождений» по НДС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>
            <a:off x="738188" y="1188343"/>
            <a:ext cx="576064" cy="1440160"/>
          </a:xfrm>
          <a:prstGeom prst="curv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11196" y="6660951"/>
            <a:ext cx="725488" cy="696913"/>
          </a:xfrm>
        </p:spPr>
        <p:txBody>
          <a:bodyPr/>
          <a:lstStyle/>
          <a:p>
            <a:pPr>
              <a:defRPr/>
            </a:pPr>
            <a:fld id="{F54270A0-C426-4F60-BE0F-46286F619D50}" type="slidenum">
              <a:rPr lang="ru-RU" smtClean="0">
                <a:solidFill>
                  <a:srgbClr val="3366FF"/>
                </a:solidFill>
              </a:rPr>
              <a:pPr>
                <a:defRPr/>
              </a:pPr>
              <a:t>9</a:t>
            </a:fld>
            <a:endParaRPr lang="ru-RU" dirty="0">
              <a:solidFill>
                <a:srgbClr val="3366FF"/>
              </a:solidFill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738188" y="3276575"/>
            <a:ext cx="576064" cy="1008112"/>
          </a:xfrm>
          <a:prstGeom prst="curv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1580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Ppt0000003</Template>
  <TotalTime>15483</TotalTime>
  <Words>405</Words>
  <Application>Microsoft Office PowerPoint</Application>
  <PresentationFormat>Произвольный</PresentationFormat>
  <Paragraphs>58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Ppt0000003</vt:lpstr>
      <vt:lpstr>Презентация PowerPoint</vt:lpstr>
      <vt:lpstr>1.  «Как избежать налоговой проверки?»</vt:lpstr>
      <vt:lpstr>Результаты контрольно-аналитической работы налоговых органов Хабаровского края </vt:lpstr>
      <vt:lpstr>Концепция системы планирования выездных налоговых проверок</vt:lpstr>
      <vt:lpstr>Сервисы налоговых органов</vt:lpstr>
      <vt:lpstr>Презентация PowerPoint</vt:lpstr>
      <vt:lpstr>Программный комплекс АСК «НДС–2»</vt:lpstr>
      <vt:lpstr> Доля расхождений в сумме вычетов накопительным итогом (%)   среднероссийский показатель   –                    показатель Хабаровского края –   </vt:lpstr>
      <vt:lpstr>Результаты работы за 2020 г. по отработке схемных «расхождений» по НДС</vt:lpstr>
      <vt:lpstr>Результаты работы налоговых органов  Хабаровского края по возмещению НДС,  млн. руб.</vt:lpstr>
      <vt:lpstr>Презентация PowerPoint</vt:lpstr>
      <vt:lpstr>Спасибо за внимание!</vt:lpstr>
    </vt:vector>
  </TitlesOfParts>
  <Company>UFNS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3500-02-705</dc:creator>
  <cp:lastModifiedBy>2700-02-012</cp:lastModifiedBy>
  <cp:revision>449</cp:revision>
  <cp:lastPrinted>2015-08-21T13:37:34Z</cp:lastPrinted>
  <dcterms:created xsi:type="dcterms:W3CDTF">2013-03-20T12:46:48Z</dcterms:created>
  <dcterms:modified xsi:type="dcterms:W3CDTF">2021-02-10T07:07:47Z</dcterms:modified>
</cp:coreProperties>
</file>